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87" r:id="rId4"/>
    <p:sldId id="288" r:id="rId5"/>
    <p:sldId id="272" r:id="rId6"/>
    <p:sldId id="274" r:id="rId7"/>
    <p:sldId id="275" r:id="rId8"/>
    <p:sldId id="273" r:id="rId9"/>
    <p:sldId id="290" r:id="rId10"/>
    <p:sldId id="291" r:id="rId11"/>
    <p:sldId id="292" r:id="rId1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0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9080" autoAdjust="0"/>
  </p:normalViewPr>
  <p:slideViewPr>
    <p:cSldViewPr>
      <p:cViewPr>
        <p:scale>
          <a:sx n="120" d="100"/>
          <a:sy n="120" d="100"/>
        </p:scale>
        <p:origin x="-41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B8D69-96A8-423E-9B24-C54831136912}" type="datetimeFigureOut">
              <a:rPr lang="es-CO" smtClean="0"/>
              <a:pPr/>
              <a:t>14/03/2019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3104B-69B3-44DF-9A25-951E8A93BE2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2016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71472" y="1857364"/>
          <a:ext cx="7858182" cy="1554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1834"/>
                <a:gridCol w="1714512"/>
                <a:gridCol w="1603015"/>
                <a:gridCol w="14688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SUBPROGRAMA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 smtClean="0"/>
                        <a:t>PRESUPUESTO ASIGNADO</a:t>
                      </a:r>
                      <a:endParaRPr lang="es-CO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$ EJECUCIÓN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 EJECUCIÓN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“FORTALECIMIENTO ORGANIZACIONAL Y CULURAL DE LA POBLACION AFRODECENDIENTE DEL DEPARTAMENTO DE ARAUCA”</a:t>
                      </a:r>
                      <a:endParaRPr lang="es-CO" sz="105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>
                          <a:latin typeface="Arial" pitchFamily="34" charset="0"/>
                          <a:cs typeface="Arial" pitchFamily="34" charset="0"/>
                        </a:rPr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94.020.000</a:t>
                      </a:r>
                      <a:endParaRPr lang="es-CO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s-CO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>
                          <a:latin typeface="Arial" pitchFamily="34" charset="0"/>
                          <a:cs typeface="Arial" pitchFamily="34" charset="0"/>
                        </a:rPr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94.020.000</a:t>
                      </a:r>
                      <a:endParaRPr lang="es-CO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es-CO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2016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33" name="32 Rectángulo"/>
          <p:cNvSpPr/>
          <p:nvPr/>
        </p:nvSpPr>
        <p:spPr>
          <a:xfrm>
            <a:off x="0" y="1785926"/>
            <a:ext cx="6286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b="1" dirty="0" smtClean="0">
                <a:solidFill>
                  <a:schemeClr val="dk1"/>
                </a:solidFill>
              </a:rPr>
              <a:t>“FORTALECIMIENTO ORGANIZACIONAL Y CULTURAL DE LA POBLACION AFRODECENDIENTE DEL DEPARTAMENTO DE ARAUCA”</a:t>
            </a:r>
            <a:endParaRPr lang="es-CO" dirty="0" smtClean="0">
              <a:solidFill>
                <a:schemeClr val="dk1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78605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COMPONENTE 1: Empoderamiento Comunitario - Rescate cultural 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" name="33 Imagen" descr="C:\Users\GOBIER06\Desktop\2017\CONTRATOS 2016\CTO 536 DEL 2016\ACTA  PARCIAL 23 DE  JUNIO 2017\Componente I\Evidencias fotograficas\Items 1_2\Taller de turbantes_\20170331_1534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143248"/>
            <a:ext cx="2881200" cy="162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34 Imagen" descr="C:\Users\GOBIER06\Desktop\2017\CONTRATOS 2016\CTO 536 DEL 2016\ACTA  PARCIAL 23 DE  JUNIO 2017\Componente I\Evidencias fotograficas\Items 1_2\Taller de turbantes_\20170331_16175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3143248"/>
            <a:ext cx="2360132" cy="1614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35 Imagen" descr="C:\Users\GOBIER06\Desktop\2017\CONTRATOS 2016\CTO 536 DEL 2016\ACTA  PARCIAL 23 DE  JUNIO 2017\Componente I\Evidencias fotograficas\Items 1_2\Taller de turbantes_\20170331_16273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3143248"/>
            <a:ext cx="2942503" cy="165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2016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33" name="32 Rectángulo"/>
          <p:cNvSpPr/>
          <p:nvPr/>
        </p:nvSpPr>
        <p:spPr>
          <a:xfrm>
            <a:off x="0" y="1785926"/>
            <a:ext cx="6286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b="1" dirty="0" smtClean="0">
                <a:solidFill>
                  <a:schemeClr val="dk1"/>
                </a:solidFill>
              </a:rPr>
              <a:t>“FORTALECIMIENTO ORGANIZACIONAL Y CULTURAL DE LA POBLACION AFRODECENDIENTE DEL DEPARTAMENTO DE ARAUCA”</a:t>
            </a:r>
            <a:endParaRPr lang="es-CO" dirty="0" smtClean="0">
              <a:solidFill>
                <a:schemeClr val="dk1"/>
              </a:solidFill>
            </a:endParaRPr>
          </a:p>
        </p:txBody>
      </p:sp>
      <p:pic>
        <p:nvPicPr>
          <p:cNvPr id="28" name="27 Imagen" descr="C:\Users\GOBIER06\Desktop\2017\CONTRATOS 2016\CTO 536 DEL 2016\ACTA  PARCIAL 23 DE  JUNIO 2017\Componente I\Evidencias fotograficas\Items 1_3\kit\20170210_17464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643182"/>
            <a:ext cx="3643338" cy="17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9 Imagen" descr="C:\Users\GOBIER06\Desktop\2017\CONTRATOS 2016\CTO 536 DEL 2016\ACTA  PARCIAL 23 DE  JUNIO 2017\Componente I\Evidencias fotograficas\Items 1_3\20170328_1734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643182"/>
            <a:ext cx="3071834" cy="174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30 Imagen" descr="C:\Users\GOBIER06\Desktop\2017\CONTRATOS 2016\CTO 536 DEL 2016\ACTA  PARCIAL 23 DE  JUNIO 2017\Componente I\Evidencias fotograficas\Items 1_3\20170328_17493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357694"/>
            <a:ext cx="364333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36 Imagen" descr="C:\Users\GOBIER06\Desktop\2017\CONTRATOS 2016\CTO 536 DEL 2016\ACTA  PARCIAL 23 DE  JUNIO 2017\Componente I\Evidencias fotograficas\Items 1_3\curso de belleza\20170327_09174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4357695"/>
            <a:ext cx="307183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2016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33" name="32 Rectángulo"/>
          <p:cNvSpPr/>
          <p:nvPr/>
        </p:nvSpPr>
        <p:spPr>
          <a:xfrm>
            <a:off x="0" y="1785926"/>
            <a:ext cx="6286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b="1" dirty="0" smtClean="0">
                <a:solidFill>
                  <a:schemeClr val="dk1"/>
                </a:solidFill>
              </a:rPr>
              <a:t>“FORTALECIMIENTO ORGANIZACIONAL Y CULTURAL DE LA POBLACION AFRODECENDIENTE DEL DEPARTAMENTO DE ARAUCA”</a:t>
            </a:r>
            <a:endParaRPr lang="es-CO" dirty="0" smtClean="0">
              <a:solidFill>
                <a:schemeClr val="dk1"/>
              </a:solidFill>
            </a:endParaRPr>
          </a:p>
        </p:txBody>
      </p:sp>
      <p:pic>
        <p:nvPicPr>
          <p:cNvPr id="18" name="17 Imagen" descr="C:\Users\GOBIER06\Desktop\2017\CONTRATOS 2016\CTO 536 DEL 2016\ACTA  PARCIAL 23 DE  JUNIO 2017\Componente I\Evidencias fotograficas\Items 1_4\ENTREGA DE INSTRUMENTOS_\DSC_026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571744"/>
            <a:ext cx="3214678" cy="187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C:\Users\GOBIER06\Desktop\2017\CONTRATOS 2016\CTO 536 DEL 2016\ACTA  PARCIAL 23 DE  JUNIO 2017\Componente I\Evidencias fotograficas\Items 1_4\Cap_ proyecto de vida_ ritmo palenque\20170218_0941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643182"/>
            <a:ext cx="3141734" cy="1768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31 Imagen" descr="C:\Users\GOBIER06\Desktop\2017\CONTRATOS 2016\CTO 536 DEL 2016\ACTA  PARCIAL 23 DE  JUNIO 2017\Componente I\Evidencias fotograficas\Items 1_4\ENTREGA DE INSTRUMENTOS_\DSC_028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357694"/>
            <a:ext cx="414340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Imagen" descr="C:\Users\GOBIER06\Desktop\2017\CONTRATOS 2016\CTO 536 DEL 2016\ACTA  PARCIAL 23 DE  JUNIO 2017\Componente I\Evidencias fotograficas\Items 1_4\ENTREGA DE INSTRUMENTOS_\DSC_032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4429132"/>
            <a:ext cx="371477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34 Imagen" descr="C:\Users\GOBIER06\Desktop\2017\CONTRATOS 2016\CTO 536 DEL 2016\ACTA  PARCIAL 23 DE  JUNIO 2017\Componente I\Evidencias fotograficas\Items 1_4\ENTREGA DE INSTRUMENTOS_\DSC_031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2571744"/>
            <a:ext cx="2714612" cy="1864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1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9" name="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16" name="15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1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10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8" name="7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10" name="9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1857356" y="22859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REGISTRO FOTOGRAFICO</a:t>
            </a:r>
            <a:endParaRPr lang="es-CO" dirty="0"/>
          </a:p>
        </p:txBody>
      </p:sp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5643570" y="2357430"/>
          <a:ext cx="3214710" cy="20961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14710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s-CO" sz="14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RECURSOS  INVERTIDOS $ 83.224.544,67</a:t>
                      </a:r>
                      <a:endParaRPr lang="es-CO" sz="1400" dirty="0">
                        <a:ln>
                          <a:noFill/>
                        </a:ln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POBLACIÓN BENEFICIADA:15 FAMILIAS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DIRECTOS : 10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INDIRECTOS: 15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21 Redondear rectángulo de esquina diagonal"/>
          <p:cNvSpPr/>
          <p:nvPr/>
        </p:nvSpPr>
        <p:spPr>
          <a:xfrm>
            <a:off x="357158" y="1857364"/>
            <a:ext cx="5286412" cy="3571900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4" name="31 Grupo"/>
          <p:cNvGrpSpPr/>
          <p:nvPr/>
        </p:nvGrpSpPr>
        <p:grpSpPr>
          <a:xfrm>
            <a:off x="214281" y="5000637"/>
            <a:ext cx="5786479" cy="633418"/>
            <a:chOff x="642910" y="1214422"/>
            <a:chExt cx="8251087" cy="857258"/>
          </a:xfrm>
        </p:grpSpPr>
        <p:sp>
          <p:nvSpPr>
            <p:cNvPr id="33" name="32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5" name="18 Grupo"/>
            <p:cNvGrpSpPr/>
            <p:nvPr/>
          </p:nvGrpSpPr>
          <p:grpSpPr>
            <a:xfrm>
              <a:off x="642910" y="1214424"/>
              <a:ext cx="8251087" cy="857256"/>
              <a:chOff x="642910" y="1214424"/>
              <a:chExt cx="8251087" cy="857256"/>
            </a:xfrm>
          </p:grpSpPr>
          <p:sp>
            <p:nvSpPr>
              <p:cNvPr id="38" name="37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9" name="38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40" name="39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" name="40 Paralelogramo"/>
              <p:cNvSpPr/>
              <p:nvPr/>
            </p:nvSpPr>
            <p:spPr>
              <a:xfrm rot="10800000" flipV="1">
                <a:off x="642910" y="1214424"/>
                <a:ext cx="8251087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000" b="1" dirty="0" smtClean="0"/>
                  <a:t>APOYO INICIATIVAS PRODUCTIVAS, EMPRENDIMIENTOS Y GENERACIÓN DE INGRESOS PARA LA  POBLACIÓN AFRODESCENDIENTE  DEL  DEPARTAMENTO DE ARAUCA</a:t>
                </a:r>
                <a:endParaRPr lang="es-CO" sz="1000" dirty="0"/>
              </a:p>
            </p:txBody>
          </p:sp>
        </p:grpSp>
        <p:sp>
          <p:nvSpPr>
            <p:cNvPr id="35" name="34 CuadroTexto"/>
            <p:cNvSpPr txBox="1"/>
            <p:nvPr/>
          </p:nvSpPr>
          <p:spPr>
            <a:xfrm>
              <a:off x="1214416" y="1214422"/>
              <a:ext cx="2286015" cy="8067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6" name="35 CuadroTexto"/>
            <p:cNvSpPr txBox="1"/>
            <p:nvPr/>
          </p:nvSpPr>
          <p:spPr>
            <a:xfrm>
              <a:off x="3786182" y="1428737"/>
              <a:ext cx="2286016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b="1" i="1" dirty="0">
                <a:solidFill>
                  <a:schemeClr val="bg1"/>
                </a:solidFill>
              </a:endParaRPr>
            </a:p>
          </p:txBody>
        </p:sp>
        <p:sp>
          <p:nvSpPr>
            <p:cNvPr id="37" name="36 CuadroTexto"/>
            <p:cNvSpPr txBox="1"/>
            <p:nvPr/>
          </p:nvSpPr>
          <p:spPr>
            <a:xfrm>
              <a:off x="6500826" y="1428737"/>
              <a:ext cx="1428760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857364"/>
            <a:ext cx="2428892" cy="182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857364"/>
            <a:ext cx="2500330" cy="174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Users\GOBIER06\Desktop\2017\CONTRATOS 2017\SIA OBSERBA\CTO 325 DEL  2017\CTO 325 DEL 2017\Cto 325 del 2017 CC Las Nubes Fotos  las\2017-11-16-PHOTO-00000013.jpg"/>
          <p:cNvPicPr>
            <a:picLocks noChangeAspect="1" noChangeArrowheads="1"/>
          </p:cNvPicPr>
          <p:nvPr/>
        </p:nvPicPr>
        <p:blipFill>
          <a:blip r:embed="rId5"/>
          <a:srcRect l="15151" t="5647" r="6061" b="38617"/>
          <a:stretch>
            <a:fillRect/>
          </a:stretch>
        </p:blipFill>
        <p:spPr bwMode="auto">
          <a:xfrm>
            <a:off x="3071802" y="3571876"/>
            <a:ext cx="2571768" cy="1357322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378155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CO" dirty="0"/>
          </a:p>
        </p:txBody>
      </p:sp>
      <p:graphicFrame>
        <p:nvGraphicFramePr>
          <p:cNvPr id="34" name="33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2017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2" name="Imagen 568" descr="C:\Users\pc\Pictures\FOTOS INSUMOS NUBES OASIS\SAM_08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48" y="3625650"/>
            <a:ext cx="2357454" cy="137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2017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71472" y="1857364"/>
          <a:ext cx="7858182" cy="22631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1834"/>
                <a:gridCol w="1714512"/>
                <a:gridCol w="1603015"/>
                <a:gridCol w="14688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SUBPROGRAMA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 smtClean="0"/>
                        <a:t>PRESUPUESTO ASIGNADO</a:t>
                      </a:r>
                      <a:endParaRPr lang="es-CO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$ EJECUCIÓN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 EJECUCIÓN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sz="1050" b="1" dirty="0" smtClean="0"/>
                        <a:t>APOYO INICIATIVAS PRODUCTIVAS, EMPRENDIMIENTOS Y GENERACIÓN DE INGRESOS PARA LA  POBLACIÓN AFRODESCENDIENTE  DEL 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237.167.000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237.167.000</a:t>
                      </a:r>
                      <a:endParaRPr lang="es-CO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70%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sz="1050" b="1" dirty="0" smtClean="0"/>
                        <a:t>APOYO Y FORTALECIMIENTO PARA EL EMPODERAMIENTO SOCIO POLITICO  A  LAS  COMUNIDADES  Y ORGANIZACIONES  DE  BASE  DE LA  POBLACION AFRODESCENDIENTE  DEL 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49.999.040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$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49.999.040</a:t>
                      </a:r>
                      <a:endParaRPr lang="es-CO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10%</a:t>
                      </a:r>
                      <a:endParaRPr lang="es-CO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9" name="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16" name="15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1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10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8" name="7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10" name="9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1857356" y="22859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REGISTRO FOTOGRAFICO</a:t>
            </a:r>
            <a:endParaRPr lang="es-CO" dirty="0"/>
          </a:p>
        </p:txBody>
      </p:sp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5643570" y="2357430"/>
          <a:ext cx="3214710" cy="20961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14710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s-CO" sz="14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RECURSOS  INVERTIDOS $ 237.167.000</a:t>
                      </a:r>
                      <a:endParaRPr lang="es-CO" sz="1400" dirty="0">
                        <a:ln>
                          <a:noFill/>
                        </a:ln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POBLACIÓN BENEFICIADA:72 FAMILIAS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DIRECTOS : 10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INDIRECTOS: 15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21 Redondear rectángulo de esquina diagonal"/>
          <p:cNvSpPr/>
          <p:nvPr/>
        </p:nvSpPr>
        <p:spPr>
          <a:xfrm>
            <a:off x="357158" y="1857364"/>
            <a:ext cx="5286412" cy="3571900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4" name="31 Grupo"/>
          <p:cNvGrpSpPr/>
          <p:nvPr/>
        </p:nvGrpSpPr>
        <p:grpSpPr>
          <a:xfrm>
            <a:off x="214281" y="5000637"/>
            <a:ext cx="5786479" cy="633418"/>
            <a:chOff x="642910" y="1214422"/>
            <a:chExt cx="8251087" cy="857258"/>
          </a:xfrm>
        </p:grpSpPr>
        <p:sp>
          <p:nvSpPr>
            <p:cNvPr id="33" name="32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5" name="18 Grupo"/>
            <p:cNvGrpSpPr/>
            <p:nvPr/>
          </p:nvGrpSpPr>
          <p:grpSpPr>
            <a:xfrm>
              <a:off x="642910" y="1214424"/>
              <a:ext cx="8251087" cy="857256"/>
              <a:chOff x="642910" y="1214424"/>
              <a:chExt cx="8251087" cy="857256"/>
            </a:xfrm>
          </p:grpSpPr>
          <p:sp>
            <p:nvSpPr>
              <p:cNvPr id="38" name="37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9" name="38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40" name="39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" name="40 Paralelogramo"/>
              <p:cNvSpPr/>
              <p:nvPr/>
            </p:nvSpPr>
            <p:spPr>
              <a:xfrm rot="10800000" flipV="1">
                <a:off x="642910" y="1214424"/>
                <a:ext cx="8251087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000" b="1" dirty="0" smtClean="0"/>
                  <a:t>APOYO INICIATIVAS PRODUCTIVAS, EMPRENDIMIENTOS Y GENERACIÓN DE INGRESOS PARA LA  POBLACIÓN AFRODESCENDIENTE  DEL  DEPARTAMENTO DE ARAUCA</a:t>
                </a:r>
                <a:endParaRPr lang="es-CO" sz="1000" dirty="0"/>
              </a:p>
            </p:txBody>
          </p:sp>
        </p:grpSp>
        <p:sp>
          <p:nvSpPr>
            <p:cNvPr id="35" name="34 CuadroTexto"/>
            <p:cNvSpPr txBox="1"/>
            <p:nvPr/>
          </p:nvSpPr>
          <p:spPr>
            <a:xfrm>
              <a:off x="1214416" y="1214422"/>
              <a:ext cx="2286015" cy="8067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6" name="35 CuadroTexto"/>
            <p:cNvSpPr txBox="1"/>
            <p:nvPr/>
          </p:nvSpPr>
          <p:spPr>
            <a:xfrm>
              <a:off x="3786182" y="1428737"/>
              <a:ext cx="2286016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b="1" i="1" dirty="0">
                <a:solidFill>
                  <a:schemeClr val="bg1"/>
                </a:solidFill>
              </a:endParaRPr>
            </a:p>
          </p:txBody>
        </p:sp>
        <p:sp>
          <p:nvSpPr>
            <p:cNvPr id="37" name="36 CuadroTexto"/>
            <p:cNvSpPr txBox="1"/>
            <p:nvPr/>
          </p:nvSpPr>
          <p:spPr>
            <a:xfrm>
              <a:off x="6500826" y="1428737"/>
              <a:ext cx="1428760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857364"/>
            <a:ext cx="2428892" cy="182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1857364"/>
            <a:ext cx="24493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643314"/>
            <a:ext cx="235745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C:\Users\GOBIER06\Desktop\2017\CONTRATOS 2017\CTO 325 DEL  2017\CC EL OASIS\2017-11-22-PHOTO-000000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3643314"/>
            <a:ext cx="2428893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9" name="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16" name="15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1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10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8" name="7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10" name="9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1857356" y="22859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REGISTRO FOTOGRAFICO</a:t>
            </a:r>
            <a:endParaRPr lang="es-CO" dirty="0"/>
          </a:p>
        </p:txBody>
      </p:sp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5643570" y="2357430"/>
          <a:ext cx="3214710" cy="20961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14710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s-CO" sz="14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RECURSOS  INVERTIDOS $ 49.999.040</a:t>
                      </a:r>
                      <a:endParaRPr lang="es-CO" sz="1400" dirty="0">
                        <a:ln>
                          <a:noFill/>
                        </a:ln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POBLACIÓN BENEFICIADA:30 ORGANIZACIONES DE BASE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DIRECTOS : 3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INDIRECTOS: 15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21 Redondear rectángulo de esquina diagonal"/>
          <p:cNvSpPr/>
          <p:nvPr/>
        </p:nvSpPr>
        <p:spPr>
          <a:xfrm>
            <a:off x="357158" y="1857364"/>
            <a:ext cx="5286412" cy="3571900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4" name="31 Grupo"/>
          <p:cNvGrpSpPr/>
          <p:nvPr/>
        </p:nvGrpSpPr>
        <p:grpSpPr>
          <a:xfrm>
            <a:off x="214281" y="5000637"/>
            <a:ext cx="5786479" cy="633418"/>
            <a:chOff x="642910" y="1214422"/>
            <a:chExt cx="8251087" cy="857258"/>
          </a:xfrm>
        </p:grpSpPr>
        <p:sp>
          <p:nvSpPr>
            <p:cNvPr id="33" name="32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5" name="18 Grupo"/>
            <p:cNvGrpSpPr/>
            <p:nvPr/>
          </p:nvGrpSpPr>
          <p:grpSpPr>
            <a:xfrm>
              <a:off x="642910" y="1214424"/>
              <a:ext cx="8251087" cy="857256"/>
              <a:chOff x="642910" y="1214424"/>
              <a:chExt cx="8251087" cy="857256"/>
            </a:xfrm>
          </p:grpSpPr>
          <p:sp>
            <p:nvSpPr>
              <p:cNvPr id="38" name="37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9" name="38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40" name="39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" name="40 Paralelogramo"/>
              <p:cNvSpPr/>
              <p:nvPr/>
            </p:nvSpPr>
            <p:spPr>
              <a:xfrm rot="10800000" flipV="1">
                <a:off x="642910" y="1214424"/>
                <a:ext cx="8251087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000" b="1" dirty="0" smtClean="0"/>
                  <a:t>APOYO Y FORTALECIMIENTO PARA EL EMPODERAMIENTO SOCIO POLITICO  A  LAS  COMUNIDADES  Y ORGANIZACIONES  DE  BASE  DE LA  POBLACION AFRODESCENDIENTE  DEL  DEPARTAMENTO DE ARAUCA</a:t>
                </a:r>
                <a:endParaRPr lang="es-CO" sz="1000" dirty="0"/>
              </a:p>
            </p:txBody>
          </p:sp>
        </p:grpSp>
        <p:sp>
          <p:nvSpPr>
            <p:cNvPr id="35" name="34 CuadroTexto"/>
            <p:cNvSpPr txBox="1"/>
            <p:nvPr/>
          </p:nvSpPr>
          <p:spPr>
            <a:xfrm>
              <a:off x="1214416" y="1214422"/>
              <a:ext cx="2286015" cy="8067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6" name="35 CuadroTexto"/>
            <p:cNvSpPr txBox="1"/>
            <p:nvPr/>
          </p:nvSpPr>
          <p:spPr>
            <a:xfrm>
              <a:off x="3786182" y="1428737"/>
              <a:ext cx="2286016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b="1" i="1" dirty="0">
                <a:solidFill>
                  <a:schemeClr val="bg1"/>
                </a:solidFill>
              </a:endParaRPr>
            </a:p>
          </p:txBody>
        </p:sp>
        <p:sp>
          <p:nvSpPr>
            <p:cNvPr id="37" name="36 CuadroTexto"/>
            <p:cNvSpPr txBox="1"/>
            <p:nvPr/>
          </p:nvSpPr>
          <p:spPr>
            <a:xfrm>
              <a:off x="6500826" y="1428737"/>
              <a:ext cx="1428760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dirty="0"/>
            </a:p>
          </p:txBody>
        </p:sp>
      </p:grpSp>
      <p:pic>
        <p:nvPicPr>
          <p:cNvPr id="31" name="30 Imagen" descr="C:\Users\GOBIER06\Desktop\2017\CONTRATOS 2017\CTO 383 DEL 2017\SAM_72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643182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31 Imagen" descr="C:\Users\GOBIER06\Desktop\2017\CONTRATOS 2017\CTO 383 DEL 2017\SAM_72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643182"/>
            <a:ext cx="285752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9" name="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16" name="15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1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10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8" name="7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10" name="9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1857356" y="22859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REGISTRO FOTOGRAFICO</a:t>
            </a:r>
            <a:endParaRPr lang="es-CO" dirty="0"/>
          </a:p>
        </p:txBody>
      </p:sp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5643570" y="2357430"/>
          <a:ext cx="3214710" cy="20961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14710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s-CO" sz="14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RECURSOS  INVERTIDOS $ 49.999.040</a:t>
                      </a:r>
                      <a:endParaRPr lang="es-CO" sz="1400" dirty="0">
                        <a:ln>
                          <a:noFill/>
                        </a:ln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POBLACIÓN BENEFICIADA:30 ORGANIZACIONES DE BASE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DIRECTOS : 3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O" dirty="0" smtClean="0">
                          <a:ln>
                            <a:noFill/>
                          </a:ln>
                        </a:rPr>
                        <a:t>EMPLEOS</a:t>
                      </a:r>
                      <a:r>
                        <a:rPr lang="es-CO" baseline="0" dirty="0" smtClean="0">
                          <a:ln>
                            <a:noFill/>
                          </a:ln>
                        </a:rPr>
                        <a:t> INDIRECTOS: 15</a:t>
                      </a:r>
                      <a:endParaRPr lang="es-CO" dirty="0">
                        <a:ln>
                          <a:noFill/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21 Redondear rectángulo de esquina diagonal"/>
          <p:cNvSpPr/>
          <p:nvPr/>
        </p:nvSpPr>
        <p:spPr>
          <a:xfrm>
            <a:off x="357158" y="1857364"/>
            <a:ext cx="5286412" cy="3571900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4" name="31 Grupo"/>
          <p:cNvGrpSpPr/>
          <p:nvPr/>
        </p:nvGrpSpPr>
        <p:grpSpPr>
          <a:xfrm>
            <a:off x="214281" y="5000637"/>
            <a:ext cx="5786479" cy="633418"/>
            <a:chOff x="642910" y="1214422"/>
            <a:chExt cx="8251087" cy="857258"/>
          </a:xfrm>
        </p:grpSpPr>
        <p:sp>
          <p:nvSpPr>
            <p:cNvPr id="33" name="32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5" name="18 Grupo"/>
            <p:cNvGrpSpPr/>
            <p:nvPr/>
          </p:nvGrpSpPr>
          <p:grpSpPr>
            <a:xfrm>
              <a:off x="642910" y="1214424"/>
              <a:ext cx="8251087" cy="857256"/>
              <a:chOff x="642910" y="1214424"/>
              <a:chExt cx="8251087" cy="857256"/>
            </a:xfrm>
          </p:grpSpPr>
          <p:sp>
            <p:nvSpPr>
              <p:cNvPr id="38" name="37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9" name="38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40" name="39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" name="40 Paralelogramo"/>
              <p:cNvSpPr/>
              <p:nvPr/>
            </p:nvSpPr>
            <p:spPr>
              <a:xfrm rot="10800000" flipV="1">
                <a:off x="642910" y="1214424"/>
                <a:ext cx="8251087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000" b="1" dirty="0" smtClean="0"/>
                  <a:t>APOYO Y FORTALECIMIENTO PARA EL EMPODERAMIENTO SOCIO POLITICO  A  LAS  COMUNIDADES  Y ORGANIZACIONES  DE  BASE  DE LA  POBLACION AFRODESCENDIENTE  DEL  DEPARTAMENTO DE ARAUCA</a:t>
                </a:r>
                <a:endParaRPr lang="es-CO" sz="1000" dirty="0"/>
              </a:p>
            </p:txBody>
          </p:sp>
        </p:grpSp>
        <p:sp>
          <p:nvSpPr>
            <p:cNvPr id="35" name="34 CuadroTexto"/>
            <p:cNvSpPr txBox="1"/>
            <p:nvPr/>
          </p:nvSpPr>
          <p:spPr>
            <a:xfrm>
              <a:off x="1214416" y="1214422"/>
              <a:ext cx="2286015" cy="8067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6" name="35 CuadroTexto"/>
            <p:cNvSpPr txBox="1"/>
            <p:nvPr/>
          </p:nvSpPr>
          <p:spPr>
            <a:xfrm>
              <a:off x="3786182" y="1428737"/>
              <a:ext cx="2286016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b="1" i="1" dirty="0">
                <a:solidFill>
                  <a:schemeClr val="bg1"/>
                </a:solidFill>
              </a:endParaRPr>
            </a:p>
          </p:txBody>
        </p:sp>
        <p:sp>
          <p:nvSpPr>
            <p:cNvPr id="37" name="36 CuadroTexto"/>
            <p:cNvSpPr txBox="1"/>
            <p:nvPr/>
          </p:nvSpPr>
          <p:spPr>
            <a:xfrm>
              <a:off x="6500826" y="1428737"/>
              <a:ext cx="1428760" cy="430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O" sz="1000" dirty="0"/>
            </a:p>
          </p:txBody>
        </p:sp>
      </p:grpSp>
      <p:pic>
        <p:nvPicPr>
          <p:cNvPr id="31" name="30 Imagen" descr="C:\Users\GOBIER06\Desktop\2017\CONTRATOS 2017\CTO 383 DEL 2017\SAM_72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643182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31 Imagen" descr="C:\Users\GOBIER06\Desktop\2017\CONTRATOS 2017\CTO 383 DEL 2017\SAM_72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643182"/>
            <a:ext cx="285752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642910" y="1500174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2018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71472" y="2071678"/>
          <a:ext cx="7858182" cy="40519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1834"/>
                <a:gridCol w="1714512"/>
                <a:gridCol w="1603015"/>
                <a:gridCol w="14688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SUBPROGRAMA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 smtClean="0"/>
                        <a:t>PRESUPUESTO ASIGNADO</a:t>
                      </a:r>
                      <a:endParaRPr lang="es-CO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$ EJECUCIÓN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 EJECUCIÓN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CO" sz="1050" b="1" dirty="0" smtClean="0"/>
                        <a:t>APOYO  A PROGRAMAS CULTURALES Y ARTÍSTICOS A LA POBLACIÓN AFRODESCENDIENTE EN EL DEPARTAMENTO DE ARAUCA.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100.000.000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$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</a:t>
                      </a:r>
                      <a:endParaRPr lang="es-CO" dirty="0"/>
                    </a:p>
                  </a:txBody>
                  <a:tcPr anchor="ctr"/>
                </a:tc>
              </a:tr>
              <a:tr h="645808">
                <a:tc>
                  <a:txBody>
                    <a:bodyPr/>
                    <a:lstStyle/>
                    <a:p>
                      <a:pPr algn="just"/>
                      <a:r>
                        <a:rPr lang="es-CO" sz="1050" dirty="0" smtClean="0"/>
                        <a:t>APOYO INICIATIVAS PRODUCTIVAS, EMPRENDIMIENTOS Y GENERACIÓN DE INGRESOS PARA LA POBLACIÓN AFRODESCENDIENTE DEL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$ 300.000.000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O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pPr algn="just"/>
                      <a:r>
                        <a:rPr lang="es-CO" sz="1050" dirty="0" smtClean="0"/>
                        <a:t>APOYO Y FORTALECIMIENTO PARA EL EMPODERAMIENTO SOCIO-POLÍTICO A LAS COMUNIDADES Y ORGANIZACIONES DE BASE DE LA POBLACIÓN AFRODESCENDIENTE DEL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$108.514.000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O" dirty="0"/>
                    </a:p>
                  </a:txBody>
                  <a:tcPr anchor="ctr"/>
                </a:tc>
              </a:tr>
              <a:tr h="1217312">
                <a:tc>
                  <a:txBody>
                    <a:bodyPr/>
                    <a:lstStyle/>
                    <a:p>
                      <a:pPr algn="just"/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O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571472" y="1928802"/>
          <a:ext cx="7643866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438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EJECUCIÓN PRESUPUESTAL  2019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71472" y="2285992"/>
          <a:ext cx="7858182" cy="19431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1834"/>
                <a:gridCol w="1714512"/>
                <a:gridCol w="1603015"/>
                <a:gridCol w="14688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SUBPROGRAMA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 smtClean="0"/>
                        <a:t>PRESUPUESTO ASIGNADO</a:t>
                      </a:r>
                      <a:endParaRPr lang="es-CO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$ EJECUCIÓN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 EJECUCIÓN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CO" sz="1050" b="1" dirty="0" smtClean="0"/>
                        <a:t>APOYO A LA GENERACIÓN DE INGRESOS ENMARCADO EN LA CADENA PRODUCTIVAS DE LAS FAMILIAS AFRODESCENDIENTES URBANO  RURAL DEL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 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180.000.000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$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</a:t>
                      </a:r>
                      <a:endParaRPr lang="es-CO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CO" sz="1050" b="1" dirty="0" smtClean="0"/>
                        <a:t>FORTALECIMIENTO DE LA POLÍTICA PUBLICA DE AFRODESCENDIENTES POR LA DIVERSIDAD ARAUCANA DEL DEPARTAMENTO DE ARAUCA</a:t>
                      </a:r>
                      <a:endParaRPr lang="es-CO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$</a:t>
                      </a:r>
                      <a:r>
                        <a:rPr lang="es-CO" sz="1800" dirty="0" smtClean="0">
                          <a:ln>
                            <a:noFill/>
                          </a:ln>
                          <a:latin typeface="Arial" pitchFamily="34" charset="0"/>
                          <a:cs typeface="Arial" pitchFamily="34" charset="0"/>
                        </a:rPr>
                        <a:t>180.000.000</a:t>
                      </a:r>
                      <a:endParaRPr lang="es-C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$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%</a:t>
                      </a:r>
                      <a:endParaRPr lang="es-CO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2" name="19 Grupo"/>
          <p:cNvGrpSpPr/>
          <p:nvPr/>
        </p:nvGrpSpPr>
        <p:grpSpPr>
          <a:xfrm>
            <a:off x="642910" y="214290"/>
            <a:ext cx="7286676" cy="1414643"/>
            <a:chOff x="1071538" y="1214422"/>
            <a:chExt cx="7286676" cy="1414643"/>
          </a:xfrm>
        </p:grpSpPr>
        <p:sp>
          <p:nvSpPr>
            <p:cNvPr id="19" name="18 Paralelogramo"/>
            <p:cNvSpPr/>
            <p:nvPr/>
          </p:nvSpPr>
          <p:spPr>
            <a:xfrm flipV="1">
              <a:off x="1500166" y="1214422"/>
              <a:ext cx="2357454" cy="857256"/>
            </a:xfrm>
            <a:prstGeom prst="parallelogram">
              <a:avLst/>
            </a:prstGeom>
            <a:solidFill>
              <a:schemeClr val="bg1">
                <a:lumMod val="65000"/>
              </a:schemeClr>
            </a:solidFill>
            <a:ln w="63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>
                <a:ln w="3175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3" name="18 Grupo"/>
            <p:cNvGrpSpPr/>
            <p:nvPr/>
          </p:nvGrpSpPr>
          <p:grpSpPr>
            <a:xfrm>
              <a:off x="1071538" y="1214422"/>
              <a:ext cx="7286676" cy="857256"/>
              <a:chOff x="1071538" y="1214422"/>
              <a:chExt cx="7286676" cy="857256"/>
            </a:xfrm>
          </p:grpSpPr>
          <p:sp>
            <p:nvSpPr>
              <p:cNvPr id="24" name="23 Pentágono"/>
              <p:cNvSpPr/>
              <p:nvPr/>
            </p:nvSpPr>
            <p:spPr>
              <a:xfrm>
                <a:off x="3500430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24 Terminador"/>
              <p:cNvSpPr/>
              <p:nvPr/>
            </p:nvSpPr>
            <p:spPr>
              <a:xfrm>
                <a:off x="5929322" y="1428736"/>
                <a:ext cx="2428892" cy="428628"/>
              </a:xfrm>
              <a:prstGeom prst="flowChartTermina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25 Pentágono"/>
              <p:cNvSpPr/>
              <p:nvPr/>
            </p:nvSpPr>
            <p:spPr>
              <a:xfrm>
                <a:off x="3357554" y="1357298"/>
                <a:ext cx="3143272" cy="571504"/>
              </a:xfrm>
              <a:prstGeom prst="homePlate">
                <a:avLst>
                  <a:gd name="adj" fmla="val 56038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28 Paralelogramo"/>
              <p:cNvSpPr/>
              <p:nvPr/>
            </p:nvSpPr>
            <p:spPr>
              <a:xfrm flipV="1">
                <a:off x="1071538" y="1214422"/>
                <a:ext cx="2571768" cy="857256"/>
              </a:xfrm>
              <a:prstGeom prst="parallelogram">
                <a:avLst/>
              </a:prstGeom>
              <a:solidFill>
                <a:srgbClr val="C10B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>
                  <a:latin typeface="Century Gothic" pitchFamily="34" charset="0"/>
                </a:endParaRPr>
              </a:p>
            </p:txBody>
          </p:sp>
        </p:grpSp>
        <p:sp>
          <p:nvSpPr>
            <p:cNvPr id="21" name="20 CuadroTexto"/>
            <p:cNvSpPr txBox="1"/>
            <p:nvPr/>
          </p:nvSpPr>
          <p:spPr>
            <a:xfrm>
              <a:off x="1214414" y="1214422"/>
              <a:ext cx="2286016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sz="2400" b="1" dirty="0" smtClean="0">
                  <a:solidFill>
                    <a:schemeClr val="bg1"/>
                  </a:solidFill>
                  <a:latin typeface="Arial Black" pitchFamily="34" charset="0"/>
                  <a:ea typeface="Verdana" pitchFamily="34" charset="0"/>
                  <a:cs typeface="Verdana" pitchFamily="34" charset="0"/>
                </a:rPr>
                <a:t>DIMENSIÓN</a:t>
              </a:r>
            </a:p>
            <a:p>
              <a:pPr algn="ctr"/>
              <a:r>
                <a:rPr lang="es-CO" sz="2400" b="1" i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SOCIAL</a:t>
              </a:r>
              <a:r>
                <a:rPr lang="es-CO" sz="2400" b="1" dirty="0" smtClean="0">
                  <a:latin typeface="Arial Black" pitchFamily="34" charset="0"/>
                  <a:ea typeface="Verdana" pitchFamily="34" charset="0"/>
                  <a:cs typeface="Verdana" pitchFamily="34" charset="0"/>
                </a:rPr>
                <a:t> </a:t>
              </a:r>
            </a:p>
            <a:p>
              <a:endParaRPr lang="es-CO" sz="2400" b="1" dirty="0">
                <a:latin typeface="Arial Black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3786182" y="1428736"/>
              <a:ext cx="22860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i="1" dirty="0" smtClean="0">
                  <a:solidFill>
                    <a:schemeClr val="bg1"/>
                  </a:solidFill>
                </a:rPr>
                <a:t>EJES ESTRATEGICOS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EQUIDAD SOCIAL PARA LA PAZ</a:t>
              </a:r>
              <a:endParaRPr lang="es-CO" b="1" i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6500826" y="1428736"/>
              <a:ext cx="1714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b="1" dirty="0" smtClean="0">
                  <a:solidFill>
                    <a:schemeClr val="bg1"/>
                  </a:solidFill>
                </a:rPr>
                <a:t>PROGRAMA</a:t>
              </a:r>
            </a:p>
            <a:p>
              <a:endParaRPr lang="es-CO" b="1" i="1" dirty="0" smtClean="0"/>
            </a:p>
            <a:p>
              <a:r>
                <a:rPr lang="es-CO" b="1" i="1" dirty="0" smtClean="0"/>
                <a:t>AFRODESCENDIENTES</a:t>
              </a:r>
              <a:endParaRPr lang="es-CO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2042</TotalTime>
  <Words>554</Words>
  <Application>Microsoft Office PowerPoint</Application>
  <PresentationFormat>Presentación en pantalla (4:3)</PresentationFormat>
  <Paragraphs>169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OFIC. DE BANCO DE PROYECTOS 2</dc:creator>
  <cp:lastModifiedBy>GOBIER06</cp:lastModifiedBy>
  <cp:revision>203</cp:revision>
  <dcterms:created xsi:type="dcterms:W3CDTF">2017-11-15T16:46:25Z</dcterms:created>
  <dcterms:modified xsi:type="dcterms:W3CDTF">2019-03-14T17:19:42Z</dcterms:modified>
</cp:coreProperties>
</file>